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5" r:id="rId4"/>
    <p:sldId id="272" r:id="rId5"/>
    <p:sldId id="273" r:id="rId6"/>
    <p:sldId id="274" r:id="rId7"/>
    <p:sldId id="276" r:id="rId8"/>
    <p:sldId id="271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acy Hoffer" initials="TH" lastIdx="1" clrIdx="0">
    <p:extLst>
      <p:ext uri="{19B8F6BF-5375-455C-9EA6-DF929625EA0E}">
        <p15:presenceInfo xmlns:p15="http://schemas.microsoft.com/office/powerpoint/2012/main" userId="S-1-5-21-1593558389-1833910925-2858369325-29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2-19T20:19:19.344" idx="1">
    <p:pos x="5760" y="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98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1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2018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77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19020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89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30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17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5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09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14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5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0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26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88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2E279-65DD-4B89-AF21-72656014C2C7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8ED07D-C1D3-44E8-BF8C-A29EE7D6FA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57E59-B46E-4288-BBA8-8FA3C1D459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Building Your Pastry 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0F5E3E-D4E3-4904-8E85-3B67AF3C08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Tracy Hoffer, CWPC</a:t>
            </a:r>
          </a:p>
          <a:p>
            <a:r>
              <a:rPr lang="en-US" dirty="0"/>
              <a:t>thoffer@chevychaseclub.org </a:t>
            </a:r>
          </a:p>
        </p:txBody>
      </p:sp>
    </p:spTree>
    <p:extLst>
      <p:ext uri="{BB962C8B-B14F-4D97-AF65-F5344CB8AC3E}">
        <p14:creationId xmlns:p14="http://schemas.microsoft.com/office/powerpoint/2010/main" val="271502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A222E-60E4-4EC2-A270-7D3E034E074B}"/>
              </a:ext>
            </a:extLst>
          </p:cNvPr>
          <p:cNvSpPr txBox="1"/>
          <p:nvPr/>
        </p:nvSpPr>
        <p:spPr>
          <a:xfrm>
            <a:off x="466167" y="1483530"/>
            <a:ext cx="1108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Foam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F191B7-187F-454D-A43D-7F9E1972F2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9365" y="2022910"/>
          <a:ext cx="4758266" cy="1341396"/>
        </p:xfrm>
        <a:graphic>
          <a:graphicData uri="http://schemas.openxmlformats.org/drawingml/2006/table">
            <a:tbl>
              <a:tblPr/>
              <a:tblGrid>
                <a:gridCol w="3299065">
                  <a:extLst>
                    <a:ext uri="{9D8B030D-6E8A-4147-A177-3AD203B41FA5}">
                      <a16:colId xmlns:a16="http://schemas.microsoft.com/office/drawing/2014/main" val="751796102"/>
                    </a:ext>
                  </a:extLst>
                </a:gridCol>
                <a:gridCol w="1459201">
                  <a:extLst>
                    <a:ext uri="{9D8B030D-6E8A-4147-A177-3AD203B41FA5}">
                      <a16:colId xmlns:a16="http://schemas.microsoft.com/office/drawing/2014/main" val="23250145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957612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Puree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688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Sugar, granulated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5204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Versa Whip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520987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Xanthan Gum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5284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84FB94-E3D3-4B56-9296-3FCF860B95E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66167" y="3750237"/>
          <a:ext cx="11786098" cy="1333500"/>
        </p:xfrm>
        <a:graphic>
          <a:graphicData uri="http://schemas.openxmlformats.org/drawingml/2006/table">
            <a:tbl>
              <a:tblPr/>
              <a:tblGrid>
                <a:gridCol w="5070688">
                  <a:extLst>
                    <a:ext uri="{9D8B030D-6E8A-4147-A177-3AD203B41FA5}">
                      <a16:colId xmlns:a16="http://schemas.microsoft.com/office/drawing/2014/main" val="123289960"/>
                    </a:ext>
                  </a:extLst>
                </a:gridCol>
                <a:gridCol w="2242805">
                  <a:extLst>
                    <a:ext uri="{9D8B030D-6E8A-4147-A177-3AD203B41FA5}">
                      <a16:colId xmlns:a16="http://schemas.microsoft.com/office/drawing/2014/main" val="567754932"/>
                    </a:ext>
                  </a:extLst>
                </a:gridCol>
                <a:gridCol w="1716232">
                  <a:extLst>
                    <a:ext uri="{9D8B030D-6E8A-4147-A177-3AD203B41FA5}">
                      <a16:colId xmlns:a16="http://schemas.microsoft.com/office/drawing/2014/main" val="955841093"/>
                    </a:ext>
                  </a:extLst>
                </a:gridCol>
                <a:gridCol w="2756373">
                  <a:extLst>
                    <a:ext uri="{9D8B030D-6E8A-4147-A177-3AD203B41FA5}">
                      <a16:colId xmlns:a16="http://schemas.microsoft.com/office/drawing/2014/main" val="3798130647"/>
                    </a:ext>
                  </a:extLst>
                </a:gridCol>
              </a:tblGrid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 of Preparation: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95343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Combine sugar,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versawhip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and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xantham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gum together in stand mixer bowl.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15932"/>
                  </a:ext>
                </a:extLst>
              </a:tr>
              <a:tr h="2667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Add in puree and begin to whip at low speed working your way up to med/high speed.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63477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Let whip until you believe it is done, then let it whip longer as it will continue to grow!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082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23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521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8AB8BF6-6F16-4637-A827-D0A6D381029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7892" y="1545938"/>
          <a:ext cx="6345520" cy="2308860"/>
        </p:xfrm>
        <a:graphic>
          <a:graphicData uri="http://schemas.openxmlformats.org/drawingml/2006/table">
            <a:tbl>
              <a:tblPr/>
              <a:tblGrid>
                <a:gridCol w="2987028">
                  <a:extLst>
                    <a:ext uri="{9D8B030D-6E8A-4147-A177-3AD203B41FA5}">
                      <a16:colId xmlns:a16="http://schemas.microsoft.com/office/drawing/2014/main" val="4060389240"/>
                    </a:ext>
                  </a:extLst>
                </a:gridCol>
                <a:gridCol w="888448">
                  <a:extLst>
                    <a:ext uri="{9D8B030D-6E8A-4147-A177-3AD203B41FA5}">
                      <a16:colId xmlns:a16="http://schemas.microsoft.com/office/drawing/2014/main" val="2003237999"/>
                    </a:ext>
                  </a:extLst>
                </a:gridCol>
                <a:gridCol w="1010995">
                  <a:extLst>
                    <a:ext uri="{9D8B030D-6E8A-4147-A177-3AD203B41FA5}">
                      <a16:colId xmlns:a16="http://schemas.microsoft.com/office/drawing/2014/main" val="461408138"/>
                    </a:ext>
                  </a:extLst>
                </a:gridCol>
                <a:gridCol w="1459049">
                  <a:extLst>
                    <a:ext uri="{9D8B030D-6E8A-4147-A177-3AD203B41FA5}">
                      <a16:colId xmlns:a16="http://schemas.microsoft.com/office/drawing/2014/main" val="998680179"/>
                    </a:ext>
                  </a:extLst>
                </a:gridCol>
              </a:tblGrid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950547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Butter, unsalted</a:t>
                      </a:r>
                    </a:p>
                  </a:txBody>
                  <a:tcPr marL="1524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#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#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610007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Flour, Bread</a:t>
                      </a:r>
                    </a:p>
                  </a:txBody>
                  <a:tcPr marL="1524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#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7617739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Cocoa Powder, Sysco Brand</a:t>
                      </a:r>
                    </a:p>
                  </a:txBody>
                  <a:tcPr marL="1524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522414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Milk, whole</a:t>
                      </a:r>
                    </a:p>
                  </a:txBody>
                  <a:tcPr marL="1524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3081242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Sugar, Granulated</a:t>
                      </a:r>
                    </a:p>
                  </a:txBody>
                  <a:tcPr marL="1524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#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#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503345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Egg Yolks, fresh</a:t>
                      </a:r>
                    </a:p>
                  </a:txBody>
                  <a:tcPr marL="1524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each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167862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Chocolate, Dark</a:t>
                      </a:r>
                    </a:p>
                  </a:txBody>
                  <a:tcPr marL="1524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107226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Egg Whites, fresh</a:t>
                      </a:r>
                    </a:p>
                  </a:txBody>
                  <a:tcPr marL="1524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each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21380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F6B56BF-2F8B-42F6-B2EB-FC6D227939E4}"/>
              </a:ext>
            </a:extLst>
          </p:cNvPr>
          <p:cNvSpPr txBox="1"/>
          <p:nvPr/>
        </p:nvSpPr>
        <p:spPr>
          <a:xfrm>
            <a:off x="306294" y="1051628"/>
            <a:ext cx="6548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Souffle Base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F7A35E-5D6C-4BE6-B9C2-B241AF519D7A}"/>
              </a:ext>
            </a:extLst>
          </p:cNvPr>
          <p:cNvSpPr txBox="1"/>
          <p:nvPr/>
        </p:nvSpPr>
        <p:spPr>
          <a:xfrm>
            <a:off x="407893" y="3865277"/>
            <a:ext cx="981187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en-US" sz="1600" b="1" dirty="0"/>
              <a:t>Method of Preparation:</a:t>
            </a:r>
          </a:p>
          <a:p>
            <a:pPr fontAlgn="b"/>
            <a:r>
              <a:rPr lang="en-US" sz="1600" dirty="0"/>
              <a:t>1. Bring milk to a boil, while bring to a boil cream together butter, flour and cocoa powder.</a:t>
            </a:r>
          </a:p>
          <a:p>
            <a:pPr fontAlgn="b"/>
            <a:r>
              <a:rPr lang="en-US" sz="1600" dirty="0"/>
              <a:t>2. Whisk in half of butter/flour mixture into boiling milk, then add in second half and make sure it comes to a boil again.</a:t>
            </a:r>
          </a:p>
          <a:p>
            <a:pPr fontAlgn="b"/>
            <a:r>
              <a:rPr lang="en-US" sz="1600" dirty="0"/>
              <a:t>3. Transfer back to stand mixer bowl with paddle, add chocolate, sugar, egg yolks in that order one at a time scraping between additions.</a:t>
            </a:r>
          </a:p>
          <a:p>
            <a:pPr fontAlgn="b"/>
            <a:r>
              <a:rPr lang="en-US" sz="1600" dirty="0"/>
              <a:t>4. Transfer to a hotel pan and cover directly with saran wrap, let cool to room temperature. </a:t>
            </a:r>
          </a:p>
          <a:p>
            <a:pPr fontAlgn="b"/>
            <a:r>
              <a:rPr lang="en-US" sz="1600" dirty="0"/>
              <a:t>5. Whip egg whites to medium/stiff peak and fold into souffle base until completely combined. </a:t>
            </a:r>
          </a:p>
          <a:p>
            <a:pPr fontAlgn="b"/>
            <a:r>
              <a:rPr lang="en-US" sz="1600" dirty="0"/>
              <a:t>6. Scoop souffle into prepared ramekins and bake.  (Prepared dishes have been chilled then butter and sugar coated, CLEAN THER RIM!!)</a:t>
            </a:r>
          </a:p>
          <a:p>
            <a:pPr fontAlgn="b"/>
            <a:r>
              <a:rPr lang="en-US" sz="1600" dirty="0"/>
              <a:t>** CCC bakes in deck oven at 428F**</a:t>
            </a:r>
          </a:p>
        </p:txBody>
      </p:sp>
    </p:spTree>
    <p:extLst>
      <p:ext uri="{BB962C8B-B14F-4D97-AF65-F5344CB8AC3E}">
        <p14:creationId xmlns:p14="http://schemas.microsoft.com/office/powerpoint/2010/main" val="137435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A222E-60E4-4EC2-A270-7D3E034E074B}"/>
              </a:ext>
            </a:extLst>
          </p:cNvPr>
          <p:cNvSpPr txBox="1"/>
          <p:nvPr/>
        </p:nvSpPr>
        <p:spPr>
          <a:xfrm>
            <a:off x="669364" y="1412868"/>
            <a:ext cx="1108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Anglaise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F191B7-187F-454D-A43D-7F9E1972F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7599292"/>
              </p:ext>
            </p:extLst>
          </p:nvPr>
        </p:nvGraphicFramePr>
        <p:xfrm>
          <a:off x="669365" y="2022910"/>
          <a:ext cx="4758266" cy="1866900"/>
        </p:xfrm>
        <a:graphic>
          <a:graphicData uri="http://schemas.openxmlformats.org/drawingml/2006/table">
            <a:tbl>
              <a:tblPr/>
              <a:tblGrid>
                <a:gridCol w="3299065">
                  <a:extLst>
                    <a:ext uri="{9D8B030D-6E8A-4147-A177-3AD203B41FA5}">
                      <a16:colId xmlns:a16="http://schemas.microsoft.com/office/drawing/2014/main" val="751796102"/>
                    </a:ext>
                  </a:extLst>
                </a:gridCol>
                <a:gridCol w="1459201">
                  <a:extLst>
                    <a:ext uri="{9D8B030D-6E8A-4147-A177-3AD203B41FA5}">
                      <a16:colId xmlns:a16="http://schemas.microsoft.com/office/drawing/2014/main" val="23250145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48889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Heavy Cream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quart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9576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Eggs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52098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Yolks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52846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Sugar, granulated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76982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Vanilla Bean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21589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26736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84FB94-E3D3-4B56-9296-3FCF860B9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775769"/>
              </p:ext>
            </p:extLst>
          </p:nvPr>
        </p:nvGraphicFramePr>
        <p:xfrm>
          <a:off x="669364" y="4111010"/>
          <a:ext cx="7912846" cy="2044700"/>
        </p:xfrm>
        <a:graphic>
          <a:graphicData uri="http://schemas.openxmlformats.org/drawingml/2006/table">
            <a:tbl>
              <a:tblPr/>
              <a:tblGrid>
                <a:gridCol w="3404313">
                  <a:extLst>
                    <a:ext uri="{9D8B030D-6E8A-4147-A177-3AD203B41FA5}">
                      <a16:colId xmlns:a16="http://schemas.microsoft.com/office/drawing/2014/main" val="123289960"/>
                    </a:ext>
                  </a:extLst>
                </a:gridCol>
                <a:gridCol w="1505755">
                  <a:extLst>
                    <a:ext uri="{9D8B030D-6E8A-4147-A177-3AD203B41FA5}">
                      <a16:colId xmlns:a16="http://schemas.microsoft.com/office/drawing/2014/main" val="567754932"/>
                    </a:ext>
                  </a:extLst>
                </a:gridCol>
                <a:gridCol w="1152229">
                  <a:extLst>
                    <a:ext uri="{9D8B030D-6E8A-4147-A177-3AD203B41FA5}">
                      <a16:colId xmlns:a16="http://schemas.microsoft.com/office/drawing/2014/main" val="955841093"/>
                    </a:ext>
                  </a:extLst>
                </a:gridCol>
                <a:gridCol w="1850549">
                  <a:extLst>
                    <a:ext uri="{9D8B030D-6E8A-4147-A177-3AD203B41FA5}">
                      <a16:colId xmlns:a16="http://schemas.microsoft.com/office/drawing/2014/main" val="3798130647"/>
                    </a:ext>
                  </a:extLst>
                </a:gridCol>
              </a:tblGrid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 of Preparation: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95343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Bring cream, vanilla bean and half of sugar to a boil.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15932"/>
                  </a:ext>
                </a:extLst>
              </a:tr>
              <a:tr h="2667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Whisk together eggs, yolks and remaining sugar.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63477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Temper cream into egg mixture, return to low heat and cook until nape stage is achieved.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082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Store in fridge, serve chilled (can “thin” out with half and half as needed for pouring.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23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37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A222E-60E4-4EC2-A270-7D3E034E074B}"/>
              </a:ext>
            </a:extLst>
          </p:cNvPr>
          <p:cNvSpPr txBox="1"/>
          <p:nvPr/>
        </p:nvSpPr>
        <p:spPr>
          <a:xfrm>
            <a:off x="669364" y="1412868"/>
            <a:ext cx="1108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Panna Cotta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F191B7-187F-454D-A43D-7F9E1972F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139954"/>
              </p:ext>
            </p:extLst>
          </p:nvPr>
        </p:nvGraphicFramePr>
        <p:xfrm>
          <a:off x="669365" y="2022910"/>
          <a:ext cx="4758266" cy="1866900"/>
        </p:xfrm>
        <a:graphic>
          <a:graphicData uri="http://schemas.openxmlformats.org/drawingml/2006/table">
            <a:tbl>
              <a:tblPr/>
              <a:tblGrid>
                <a:gridCol w="3299065">
                  <a:extLst>
                    <a:ext uri="{9D8B030D-6E8A-4147-A177-3AD203B41FA5}">
                      <a16:colId xmlns:a16="http://schemas.microsoft.com/office/drawing/2014/main" val="751796102"/>
                    </a:ext>
                  </a:extLst>
                </a:gridCol>
                <a:gridCol w="1459201">
                  <a:extLst>
                    <a:ext uri="{9D8B030D-6E8A-4147-A177-3AD203B41FA5}">
                      <a16:colId xmlns:a16="http://schemas.microsoft.com/office/drawing/2014/main" val="23250145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48889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Heavy Cream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370grams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9576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Milk, whole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110grams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52098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Vanilla Bean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52846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Sweetened Condensed Milk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150grams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76982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Gelatin Sheets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21589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26736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84FB94-E3D3-4B56-9296-3FCF860B9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398474"/>
              </p:ext>
            </p:extLst>
          </p:nvPr>
        </p:nvGraphicFramePr>
        <p:xfrm>
          <a:off x="669365" y="4656294"/>
          <a:ext cx="7912846" cy="1333500"/>
        </p:xfrm>
        <a:graphic>
          <a:graphicData uri="http://schemas.openxmlformats.org/drawingml/2006/table">
            <a:tbl>
              <a:tblPr/>
              <a:tblGrid>
                <a:gridCol w="3404313">
                  <a:extLst>
                    <a:ext uri="{9D8B030D-6E8A-4147-A177-3AD203B41FA5}">
                      <a16:colId xmlns:a16="http://schemas.microsoft.com/office/drawing/2014/main" val="123289960"/>
                    </a:ext>
                  </a:extLst>
                </a:gridCol>
                <a:gridCol w="1505755">
                  <a:extLst>
                    <a:ext uri="{9D8B030D-6E8A-4147-A177-3AD203B41FA5}">
                      <a16:colId xmlns:a16="http://schemas.microsoft.com/office/drawing/2014/main" val="567754932"/>
                    </a:ext>
                  </a:extLst>
                </a:gridCol>
                <a:gridCol w="175415">
                  <a:extLst>
                    <a:ext uri="{9D8B030D-6E8A-4147-A177-3AD203B41FA5}">
                      <a16:colId xmlns:a16="http://schemas.microsoft.com/office/drawing/2014/main" val="955841093"/>
                    </a:ext>
                  </a:extLst>
                </a:gridCol>
                <a:gridCol w="976814">
                  <a:extLst>
                    <a:ext uri="{9D8B030D-6E8A-4147-A177-3AD203B41FA5}">
                      <a16:colId xmlns:a16="http://schemas.microsoft.com/office/drawing/2014/main" val="1999644509"/>
                    </a:ext>
                  </a:extLst>
                </a:gridCol>
                <a:gridCol w="1850549">
                  <a:extLst>
                    <a:ext uri="{9D8B030D-6E8A-4147-A177-3AD203B41FA5}">
                      <a16:colId xmlns:a16="http://schemas.microsoft.com/office/drawing/2014/main" val="3798130647"/>
                    </a:ext>
                  </a:extLst>
                </a:gridCol>
              </a:tblGrid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 of Preparation: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95343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Bring heavy cream and whole milk to boil.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15932"/>
                  </a:ext>
                </a:extLst>
              </a:tr>
              <a:tr h="266700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Melt bloomed gelatin in heated creams.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63477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Pour over the top of condensed milk and flavorings.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082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Pour into desired vessels.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23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16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A222E-60E4-4EC2-A270-7D3E034E074B}"/>
              </a:ext>
            </a:extLst>
          </p:cNvPr>
          <p:cNvSpPr txBox="1"/>
          <p:nvPr/>
        </p:nvSpPr>
        <p:spPr>
          <a:xfrm>
            <a:off x="555812" y="1483530"/>
            <a:ext cx="1108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Gel Inlay/Top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F191B7-187F-454D-A43D-7F9E1972F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763264"/>
              </p:ext>
            </p:extLst>
          </p:nvPr>
        </p:nvGraphicFramePr>
        <p:xfrm>
          <a:off x="669365" y="2022910"/>
          <a:ext cx="4758266" cy="1341396"/>
        </p:xfrm>
        <a:graphic>
          <a:graphicData uri="http://schemas.openxmlformats.org/drawingml/2006/table">
            <a:tbl>
              <a:tblPr/>
              <a:tblGrid>
                <a:gridCol w="3299065">
                  <a:extLst>
                    <a:ext uri="{9D8B030D-6E8A-4147-A177-3AD203B41FA5}">
                      <a16:colId xmlns:a16="http://schemas.microsoft.com/office/drawing/2014/main" val="751796102"/>
                    </a:ext>
                  </a:extLst>
                </a:gridCol>
                <a:gridCol w="1459201">
                  <a:extLst>
                    <a:ext uri="{9D8B030D-6E8A-4147-A177-3AD203B41FA5}">
                      <a16:colId xmlns:a16="http://schemas.microsoft.com/office/drawing/2014/main" val="23250145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957612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Puree/Juice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688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Sugar, granulated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5204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Glucose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520987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Pectin NH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5284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84FB94-E3D3-4B56-9296-3FCF860B9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893712"/>
              </p:ext>
            </p:extLst>
          </p:nvPr>
        </p:nvGraphicFramePr>
        <p:xfrm>
          <a:off x="466167" y="3750237"/>
          <a:ext cx="11786098" cy="1333500"/>
        </p:xfrm>
        <a:graphic>
          <a:graphicData uri="http://schemas.openxmlformats.org/drawingml/2006/table">
            <a:tbl>
              <a:tblPr/>
              <a:tblGrid>
                <a:gridCol w="5070688">
                  <a:extLst>
                    <a:ext uri="{9D8B030D-6E8A-4147-A177-3AD203B41FA5}">
                      <a16:colId xmlns:a16="http://schemas.microsoft.com/office/drawing/2014/main" val="123289960"/>
                    </a:ext>
                  </a:extLst>
                </a:gridCol>
                <a:gridCol w="2242805">
                  <a:extLst>
                    <a:ext uri="{9D8B030D-6E8A-4147-A177-3AD203B41FA5}">
                      <a16:colId xmlns:a16="http://schemas.microsoft.com/office/drawing/2014/main" val="567754932"/>
                    </a:ext>
                  </a:extLst>
                </a:gridCol>
                <a:gridCol w="1716232">
                  <a:extLst>
                    <a:ext uri="{9D8B030D-6E8A-4147-A177-3AD203B41FA5}">
                      <a16:colId xmlns:a16="http://schemas.microsoft.com/office/drawing/2014/main" val="955841093"/>
                    </a:ext>
                  </a:extLst>
                </a:gridCol>
                <a:gridCol w="2756373">
                  <a:extLst>
                    <a:ext uri="{9D8B030D-6E8A-4147-A177-3AD203B41FA5}">
                      <a16:colId xmlns:a16="http://schemas.microsoft.com/office/drawing/2014/main" val="3798130647"/>
                    </a:ext>
                  </a:extLst>
                </a:gridCol>
              </a:tblGrid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 of Preparation: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95343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Combine sugar and pectin NH in container together (this is to prevent lumps).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15932"/>
                  </a:ext>
                </a:extLst>
              </a:tr>
              <a:tr h="2667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Combine all ingredients in a pot and bring to a simmer on medium heat.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63477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Pour into molds to create inlays or on top of desserts for layers in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verrines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082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23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205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A222E-60E4-4EC2-A270-7D3E034E074B}"/>
              </a:ext>
            </a:extLst>
          </p:cNvPr>
          <p:cNvSpPr txBox="1"/>
          <p:nvPr/>
        </p:nvSpPr>
        <p:spPr>
          <a:xfrm>
            <a:off x="466167" y="1483530"/>
            <a:ext cx="1108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Tapioca Pudding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F191B7-187F-454D-A43D-7F9E1972F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512866"/>
              </p:ext>
            </p:extLst>
          </p:nvPr>
        </p:nvGraphicFramePr>
        <p:xfrm>
          <a:off x="669365" y="2022910"/>
          <a:ext cx="4758266" cy="1841776"/>
        </p:xfrm>
        <a:graphic>
          <a:graphicData uri="http://schemas.openxmlformats.org/drawingml/2006/table">
            <a:tbl>
              <a:tblPr/>
              <a:tblGrid>
                <a:gridCol w="3299065">
                  <a:extLst>
                    <a:ext uri="{9D8B030D-6E8A-4147-A177-3AD203B41FA5}">
                      <a16:colId xmlns:a16="http://schemas.microsoft.com/office/drawing/2014/main" val="751796102"/>
                    </a:ext>
                  </a:extLst>
                </a:gridCol>
                <a:gridCol w="1459201">
                  <a:extLst>
                    <a:ext uri="{9D8B030D-6E8A-4147-A177-3AD203B41FA5}">
                      <a16:colId xmlns:a16="http://schemas.microsoft.com/office/drawing/2014/main" val="23250145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957612"/>
                  </a:ext>
                </a:extLst>
              </a:tr>
              <a:tr h="2565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Eggs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68801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Milk, Whole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¾ cups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520406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Sugar, granulated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520987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Minute Tapioca                                  ½cup 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Vanilla Extract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528468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45995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84FB94-E3D3-4B56-9296-3FCF860B9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754972"/>
              </p:ext>
            </p:extLst>
          </p:nvPr>
        </p:nvGraphicFramePr>
        <p:xfrm>
          <a:off x="466167" y="3942401"/>
          <a:ext cx="11786097" cy="1811020"/>
        </p:xfrm>
        <a:graphic>
          <a:graphicData uri="http://schemas.openxmlformats.org/drawingml/2006/table">
            <a:tbl>
              <a:tblPr/>
              <a:tblGrid>
                <a:gridCol w="5070688">
                  <a:extLst>
                    <a:ext uri="{9D8B030D-6E8A-4147-A177-3AD203B41FA5}">
                      <a16:colId xmlns:a16="http://schemas.microsoft.com/office/drawing/2014/main" val="123289960"/>
                    </a:ext>
                  </a:extLst>
                </a:gridCol>
                <a:gridCol w="2242805">
                  <a:extLst>
                    <a:ext uri="{9D8B030D-6E8A-4147-A177-3AD203B41FA5}">
                      <a16:colId xmlns:a16="http://schemas.microsoft.com/office/drawing/2014/main" val="567754932"/>
                    </a:ext>
                  </a:extLst>
                </a:gridCol>
                <a:gridCol w="1716231">
                  <a:extLst>
                    <a:ext uri="{9D8B030D-6E8A-4147-A177-3AD203B41FA5}">
                      <a16:colId xmlns:a16="http://schemas.microsoft.com/office/drawing/2014/main" val="955841093"/>
                    </a:ext>
                  </a:extLst>
                </a:gridCol>
                <a:gridCol w="2756373">
                  <a:extLst>
                    <a:ext uri="{9D8B030D-6E8A-4147-A177-3AD203B41FA5}">
                      <a16:colId xmlns:a16="http://schemas.microsoft.com/office/drawing/2014/main" val="3798130647"/>
                    </a:ext>
                  </a:extLst>
                </a:gridCol>
              </a:tblGrid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 of Preparation: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95343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Combine everything but extract in pot and let stand for five minutes untouched.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15932"/>
                  </a:ext>
                </a:extLst>
              </a:tr>
              <a:tr h="2667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Slowly bring to a boil, let boil stirring constantly for at least 3 minutes.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12700" cmpd="sng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63477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Remove from heat and add vanilla extract.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Store in hotel pan with plastic wrap directly touching top of pudding and cool down.</a:t>
                      </a:r>
                    </a:p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 Before serving mix with Chantilly cream to “lighten” texture.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082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23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09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A222E-60E4-4EC2-A270-7D3E034E074B}"/>
              </a:ext>
            </a:extLst>
          </p:cNvPr>
          <p:cNvSpPr txBox="1"/>
          <p:nvPr/>
        </p:nvSpPr>
        <p:spPr>
          <a:xfrm>
            <a:off x="669364" y="1152810"/>
            <a:ext cx="1108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Curd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F191B7-187F-454D-A43D-7F9E1972F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94063"/>
              </p:ext>
            </p:extLst>
          </p:nvPr>
        </p:nvGraphicFramePr>
        <p:xfrm>
          <a:off x="669364" y="1746073"/>
          <a:ext cx="4758266" cy="1866900"/>
        </p:xfrm>
        <a:graphic>
          <a:graphicData uri="http://schemas.openxmlformats.org/drawingml/2006/table">
            <a:tbl>
              <a:tblPr/>
              <a:tblGrid>
                <a:gridCol w="3299065">
                  <a:extLst>
                    <a:ext uri="{9D8B030D-6E8A-4147-A177-3AD203B41FA5}">
                      <a16:colId xmlns:a16="http://schemas.microsoft.com/office/drawing/2014/main" val="751796102"/>
                    </a:ext>
                  </a:extLst>
                </a:gridCol>
                <a:gridCol w="1459201">
                  <a:extLst>
                    <a:ext uri="{9D8B030D-6E8A-4147-A177-3AD203B41FA5}">
                      <a16:colId xmlns:a16="http://schemas.microsoft.com/office/drawing/2014/main" val="23250145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48889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Juice/Puree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9576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Yolks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52098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Sugar, granulated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52846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Heavy Cream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76982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Butter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21589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26736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84FB94-E3D3-4B56-9296-3FCF860B95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131267"/>
              </p:ext>
            </p:extLst>
          </p:nvPr>
        </p:nvGraphicFramePr>
        <p:xfrm>
          <a:off x="669364" y="3612973"/>
          <a:ext cx="7912846" cy="1800860"/>
        </p:xfrm>
        <a:graphic>
          <a:graphicData uri="http://schemas.openxmlformats.org/drawingml/2006/table">
            <a:tbl>
              <a:tblPr/>
              <a:tblGrid>
                <a:gridCol w="3404313">
                  <a:extLst>
                    <a:ext uri="{9D8B030D-6E8A-4147-A177-3AD203B41FA5}">
                      <a16:colId xmlns:a16="http://schemas.microsoft.com/office/drawing/2014/main" val="123289960"/>
                    </a:ext>
                  </a:extLst>
                </a:gridCol>
                <a:gridCol w="1505755">
                  <a:extLst>
                    <a:ext uri="{9D8B030D-6E8A-4147-A177-3AD203B41FA5}">
                      <a16:colId xmlns:a16="http://schemas.microsoft.com/office/drawing/2014/main" val="567754932"/>
                    </a:ext>
                  </a:extLst>
                </a:gridCol>
                <a:gridCol w="1152229">
                  <a:extLst>
                    <a:ext uri="{9D8B030D-6E8A-4147-A177-3AD203B41FA5}">
                      <a16:colId xmlns:a16="http://schemas.microsoft.com/office/drawing/2014/main" val="955841093"/>
                    </a:ext>
                  </a:extLst>
                </a:gridCol>
                <a:gridCol w="1850549">
                  <a:extLst>
                    <a:ext uri="{9D8B030D-6E8A-4147-A177-3AD203B41FA5}">
                      <a16:colId xmlns:a16="http://schemas.microsoft.com/office/drawing/2014/main" val="3798130647"/>
                    </a:ext>
                  </a:extLst>
                </a:gridCol>
              </a:tblGrid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 of Preparation: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95343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Over a double boiler combine all ingredients except butter.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15932"/>
                  </a:ext>
                </a:extLst>
              </a:tr>
              <a:tr h="2667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Let thicken, this takes much longer that you would imagine.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63477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Bring off heat and immersion blend in butter.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082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Store in container with plastic wrap directly on top, serve chilled.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23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633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A222E-60E4-4EC2-A270-7D3E034E074B}"/>
              </a:ext>
            </a:extLst>
          </p:cNvPr>
          <p:cNvSpPr txBox="1"/>
          <p:nvPr/>
        </p:nvSpPr>
        <p:spPr>
          <a:xfrm>
            <a:off x="669364" y="1412868"/>
            <a:ext cx="1108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Dark Chocolate </a:t>
            </a:r>
            <a:r>
              <a:rPr lang="en-US" sz="2400" b="1" dirty="0" err="1"/>
              <a:t>Cremeux</a:t>
            </a:r>
            <a:endParaRPr lang="en-US" sz="24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F191B7-187F-454D-A43D-7F9E1972F2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9365" y="2022910"/>
          <a:ext cx="4758266" cy="2400300"/>
        </p:xfrm>
        <a:graphic>
          <a:graphicData uri="http://schemas.openxmlformats.org/drawingml/2006/table">
            <a:tbl>
              <a:tblPr/>
              <a:tblGrid>
                <a:gridCol w="3299065">
                  <a:extLst>
                    <a:ext uri="{9D8B030D-6E8A-4147-A177-3AD203B41FA5}">
                      <a16:colId xmlns:a16="http://schemas.microsoft.com/office/drawing/2014/main" val="751796102"/>
                    </a:ext>
                  </a:extLst>
                </a:gridCol>
                <a:gridCol w="1459201">
                  <a:extLst>
                    <a:ext uri="{9D8B030D-6E8A-4147-A177-3AD203B41FA5}">
                      <a16:colId xmlns:a16="http://schemas.microsoft.com/office/drawing/2014/main" val="23250145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48889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Heavy Cream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9576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Milk, whole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520987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Yolks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9each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52846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Sugar, granulated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76982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Dark Chocolate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19.75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21589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267363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 White/Milk Chocolate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oz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94943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 Gelatin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 oz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4911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84FB94-E3D3-4B56-9296-3FCF860B95E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9365" y="4656294"/>
          <a:ext cx="7912846" cy="1333500"/>
        </p:xfrm>
        <a:graphic>
          <a:graphicData uri="http://schemas.openxmlformats.org/drawingml/2006/table">
            <a:tbl>
              <a:tblPr/>
              <a:tblGrid>
                <a:gridCol w="3404313">
                  <a:extLst>
                    <a:ext uri="{9D8B030D-6E8A-4147-A177-3AD203B41FA5}">
                      <a16:colId xmlns:a16="http://schemas.microsoft.com/office/drawing/2014/main" val="123289960"/>
                    </a:ext>
                  </a:extLst>
                </a:gridCol>
                <a:gridCol w="1505755">
                  <a:extLst>
                    <a:ext uri="{9D8B030D-6E8A-4147-A177-3AD203B41FA5}">
                      <a16:colId xmlns:a16="http://schemas.microsoft.com/office/drawing/2014/main" val="567754932"/>
                    </a:ext>
                  </a:extLst>
                </a:gridCol>
                <a:gridCol w="1152229">
                  <a:extLst>
                    <a:ext uri="{9D8B030D-6E8A-4147-A177-3AD203B41FA5}">
                      <a16:colId xmlns:a16="http://schemas.microsoft.com/office/drawing/2014/main" val="955841093"/>
                    </a:ext>
                  </a:extLst>
                </a:gridCol>
                <a:gridCol w="1850549">
                  <a:extLst>
                    <a:ext uri="{9D8B030D-6E8A-4147-A177-3AD203B41FA5}">
                      <a16:colId xmlns:a16="http://schemas.microsoft.com/office/drawing/2014/main" val="3798130647"/>
                    </a:ext>
                  </a:extLst>
                </a:gridCol>
              </a:tblGrid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 of Preparation: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95343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Make crème anglaise with first 4 ingredients.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15932"/>
                  </a:ext>
                </a:extLst>
              </a:tr>
              <a:tr h="2667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Pour over chocolate, allow to soften for a few minutes, immersion blend until smooth.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63477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Pour into desired vessel or container refrigerate until set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082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Serve in vessel or as quenelle.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23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408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A222E-60E4-4EC2-A270-7D3E034E074B}"/>
              </a:ext>
            </a:extLst>
          </p:cNvPr>
          <p:cNvSpPr txBox="1"/>
          <p:nvPr/>
        </p:nvSpPr>
        <p:spPr>
          <a:xfrm>
            <a:off x="555812" y="1436520"/>
            <a:ext cx="11080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Fluid Gel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F191B7-187F-454D-A43D-7F9E1972F2D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9365" y="2022909"/>
          <a:ext cx="4758266" cy="1084856"/>
        </p:xfrm>
        <a:graphic>
          <a:graphicData uri="http://schemas.openxmlformats.org/drawingml/2006/table">
            <a:tbl>
              <a:tblPr/>
              <a:tblGrid>
                <a:gridCol w="3299065">
                  <a:extLst>
                    <a:ext uri="{9D8B030D-6E8A-4147-A177-3AD203B41FA5}">
                      <a16:colId xmlns:a16="http://schemas.microsoft.com/office/drawing/2014/main" val="751796102"/>
                    </a:ext>
                  </a:extLst>
                </a:gridCol>
                <a:gridCol w="1459201">
                  <a:extLst>
                    <a:ext uri="{9D8B030D-6E8A-4147-A177-3AD203B41FA5}">
                      <a16:colId xmlns:a16="http://schemas.microsoft.com/office/drawing/2014/main" val="232501450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Ingredient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Amount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488894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Fruit Juice or Puree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957612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Agar Agar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 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520987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Simple Syrup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 needed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52846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84FB94-E3D3-4B56-9296-3FCF860B95E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45960" y="3750237"/>
          <a:ext cx="11606305" cy="1333500"/>
        </p:xfrm>
        <a:graphic>
          <a:graphicData uri="http://schemas.openxmlformats.org/drawingml/2006/table">
            <a:tbl>
              <a:tblPr/>
              <a:tblGrid>
                <a:gridCol w="4993336">
                  <a:extLst>
                    <a:ext uri="{9D8B030D-6E8A-4147-A177-3AD203B41FA5}">
                      <a16:colId xmlns:a16="http://schemas.microsoft.com/office/drawing/2014/main" val="123289960"/>
                    </a:ext>
                  </a:extLst>
                </a:gridCol>
                <a:gridCol w="2208592">
                  <a:extLst>
                    <a:ext uri="{9D8B030D-6E8A-4147-A177-3AD203B41FA5}">
                      <a16:colId xmlns:a16="http://schemas.microsoft.com/office/drawing/2014/main" val="567754932"/>
                    </a:ext>
                  </a:extLst>
                </a:gridCol>
                <a:gridCol w="1690052">
                  <a:extLst>
                    <a:ext uri="{9D8B030D-6E8A-4147-A177-3AD203B41FA5}">
                      <a16:colId xmlns:a16="http://schemas.microsoft.com/office/drawing/2014/main" val="955841093"/>
                    </a:ext>
                  </a:extLst>
                </a:gridCol>
                <a:gridCol w="2714325">
                  <a:extLst>
                    <a:ext uri="{9D8B030D-6E8A-4147-A177-3AD203B41FA5}">
                      <a16:colId xmlns:a16="http://schemas.microsoft.com/office/drawing/2014/main" val="3798130647"/>
                    </a:ext>
                  </a:extLst>
                </a:gridCol>
              </a:tblGrid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Method of Preparation: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8095343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Bring liquid and agar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agar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 a simmer, whisking constantly for 3 minutes.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915932"/>
                  </a:ext>
                </a:extLst>
              </a:tr>
              <a:tr h="26670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Pour into hotel pan and let cool completely.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463477"/>
                  </a:ext>
                </a:extLst>
              </a:tr>
              <a:tr h="2667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 Blend block with simple syrup in blender until desired consistency.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08298"/>
                  </a:ext>
                </a:extLst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Fluid Gel can be stored in freezer for up to 6 months. 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5923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31743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907</Words>
  <Application>Microsoft Office PowerPoint</Application>
  <PresentationFormat>Widescreen</PresentationFormat>
  <Paragraphs>175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Building Your Pastry Skills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Your Pastry Skills</dc:title>
  <dc:creator>Tracy Hoffer</dc:creator>
  <cp:lastModifiedBy>Tracy Hoffer</cp:lastModifiedBy>
  <cp:revision>8</cp:revision>
  <dcterms:created xsi:type="dcterms:W3CDTF">2022-06-25T22:28:58Z</dcterms:created>
  <dcterms:modified xsi:type="dcterms:W3CDTF">2022-06-25T22:52:59Z</dcterms:modified>
</cp:coreProperties>
</file>